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0F0BB-D683-41DE-9BA9-3F7C16C9ABF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C238CC6-8288-4557-A57C-9F58B3C0409D}">
      <dgm:prSet/>
      <dgm:spPr/>
      <dgm:t>
        <a:bodyPr/>
        <a:lstStyle/>
        <a:p>
          <a:r>
            <a:rPr lang="en-US" b="1"/>
            <a:t>Learn  &amp;  Earn  CE:</a:t>
          </a:r>
          <a:endParaRPr lang="en-US"/>
        </a:p>
      </dgm:t>
    </dgm:pt>
    <dgm:pt modelId="{10B97DF0-7777-45DF-981D-D9DBBE68ED9F}" type="parTrans" cxnId="{767D2945-C5EB-45D6-997E-073C592A512E}">
      <dgm:prSet/>
      <dgm:spPr/>
      <dgm:t>
        <a:bodyPr/>
        <a:lstStyle/>
        <a:p>
          <a:endParaRPr lang="en-US"/>
        </a:p>
      </dgm:t>
    </dgm:pt>
    <dgm:pt modelId="{8D804551-7E26-4669-870A-07FBBADF5100}" type="sibTrans" cxnId="{767D2945-C5EB-45D6-997E-073C592A512E}">
      <dgm:prSet/>
      <dgm:spPr/>
      <dgm:t>
        <a:bodyPr/>
        <a:lstStyle/>
        <a:p>
          <a:endParaRPr lang="en-US"/>
        </a:p>
      </dgm:t>
    </dgm:pt>
    <dgm:pt modelId="{301A7CAC-3CE6-4105-B253-A58C7BA25357}">
      <dgm:prSet/>
      <dgm:spPr/>
      <dgm:t>
        <a:bodyPr/>
        <a:lstStyle/>
        <a:p>
          <a:r>
            <a:rPr lang="en-US" b="1"/>
            <a:t>Dr. Dan Ward:</a:t>
          </a:r>
          <a:endParaRPr lang="en-US"/>
        </a:p>
      </dgm:t>
    </dgm:pt>
    <dgm:pt modelId="{3E07590E-EBB9-4F38-B32E-D86E7783E7C2}" type="parTrans" cxnId="{3681DB59-1F79-429C-9E58-CE109804D832}">
      <dgm:prSet/>
      <dgm:spPr/>
      <dgm:t>
        <a:bodyPr/>
        <a:lstStyle/>
        <a:p>
          <a:endParaRPr lang="en-US"/>
        </a:p>
      </dgm:t>
    </dgm:pt>
    <dgm:pt modelId="{0E5A6F0E-5FAC-40E4-8136-D1F167A18A32}" type="sibTrans" cxnId="{3681DB59-1F79-429C-9E58-CE109804D832}">
      <dgm:prSet/>
      <dgm:spPr/>
      <dgm:t>
        <a:bodyPr/>
        <a:lstStyle/>
        <a:p>
          <a:endParaRPr lang="en-US"/>
        </a:p>
      </dgm:t>
    </dgm:pt>
    <dgm:pt modelId="{1A9DACE1-69EC-4639-A0EE-41F9F9135D0B}">
      <dgm:prSet/>
      <dgm:spPr/>
      <dgm:t>
        <a:bodyPr/>
        <a:lstStyle/>
        <a:p>
          <a:r>
            <a:rPr lang="en-US" b="1"/>
            <a:t>Using New Improved Dental Materials for Simplified and Predictable Clinical Success         (4 hours)</a:t>
          </a:r>
          <a:endParaRPr lang="en-US"/>
        </a:p>
      </dgm:t>
    </dgm:pt>
    <dgm:pt modelId="{4C005BEA-CBDE-4817-8306-C63EE479701B}" type="parTrans" cxnId="{F50AE762-4B8B-4EAD-8EEF-59D4F3A036CE}">
      <dgm:prSet/>
      <dgm:spPr/>
      <dgm:t>
        <a:bodyPr/>
        <a:lstStyle/>
        <a:p>
          <a:endParaRPr lang="en-US"/>
        </a:p>
      </dgm:t>
    </dgm:pt>
    <dgm:pt modelId="{710DDB35-804F-45F9-94D3-C36CCE1B411F}" type="sibTrans" cxnId="{F50AE762-4B8B-4EAD-8EEF-59D4F3A036CE}">
      <dgm:prSet/>
      <dgm:spPr/>
      <dgm:t>
        <a:bodyPr/>
        <a:lstStyle/>
        <a:p>
          <a:endParaRPr lang="en-US"/>
        </a:p>
      </dgm:t>
    </dgm:pt>
    <dgm:pt modelId="{C4626695-9BE8-4655-BD9C-E553E10EA8DD}">
      <dgm:prSet/>
      <dgm:spPr/>
      <dgm:t>
        <a:bodyPr/>
        <a:lstStyle/>
        <a:p>
          <a:r>
            <a:rPr lang="en-US" b="1"/>
            <a:t>Creating Beautiful Smiles by Design (2 hours)</a:t>
          </a:r>
          <a:endParaRPr lang="en-US"/>
        </a:p>
      </dgm:t>
    </dgm:pt>
    <dgm:pt modelId="{34F652FA-EF72-4429-A648-CFA34A92793F}" type="parTrans" cxnId="{6D053A81-47DF-4A7C-972F-BF9781647FC1}">
      <dgm:prSet/>
      <dgm:spPr/>
      <dgm:t>
        <a:bodyPr/>
        <a:lstStyle/>
        <a:p>
          <a:endParaRPr lang="en-US"/>
        </a:p>
      </dgm:t>
    </dgm:pt>
    <dgm:pt modelId="{54895153-BC3C-4BE6-AEA6-C2B26C8EBCE1}" type="sibTrans" cxnId="{6D053A81-47DF-4A7C-972F-BF9781647FC1}">
      <dgm:prSet/>
      <dgm:spPr/>
      <dgm:t>
        <a:bodyPr/>
        <a:lstStyle/>
        <a:p>
          <a:endParaRPr lang="en-US"/>
        </a:p>
      </dgm:t>
    </dgm:pt>
    <dgm:pt modelId="{80B1834D-32DE-4549-85CA-B639380FE9CE}">
      <dgm:prSet/>
      <dgm:spPr/>
      <dgm:t>
        <a:bodyPr/>
        <a:lstStyle/>
        <a:p>
          <a:r>
            <a:rPr lang="en-US" b="1"/>
            <a:t>Nancy Dewhirst RDH,BS</a:t>
          </a:r>
          <a:endParaRPr lang="en-US"/>
        </a:p>
      </dgm:t>
    </dgm:pt>
    <dgm:pt modelId="{A61B9524-2C49-4804-8D76-91A60C9A470F}" type="parTrans" cxnId="{F1B2BADB-851E-4174-9845-8F222F90857F}">
      <dgm:prSet/>
      <dgm:spPr/>
      <dgm:t>
        <a:bodyPr/>
        <a:lstStyle/>
        <a:p>
          <a:endParaRPr lang="en-US"/>
        </a:p>
      </dgm:t>
    </dgm:pt>
    <dgm:pt modelId="{A3DFEC13-E1BD-4C33-BE0D-528B6769AB93}" type="sibTrans" cxnId="{F1B2BADB-851E-4174-9845-8F222F90857F}">
      <dgm:prSet/>
      <dgm:spPr/>
      <dgm:t>
        <a:bodyPr/>
        <a:lstStyle/>
        <a:p>
          <a:endParaRPr lang="en-US"/>
        </a:p>
      </dgm:t>
    </dgm:pt>
    <dgm:pt modelId="{41A56A60-717D-40A6-B6CA-1C2D5009C0B9}">
      <dgm:prSet/>
      <dgm:spPr/>
      <dgm:t>
        <a:bodyPr/>
        <a:lstStyle/>
        <a:p>
          <a:r>
            <a:rPr lang="en-US" b="1"/>
            <a:t>Ergonomics: The Art of Protective Positioning (2 hours, clinic)</a:t>
          </a:r>
          <a:endParaRPr lang="en-US"/>
        </a:p>
      </dgm:t>
    </dgm:pt>
    <dgm:pt modelId="{049EBF57-5828-4B67-BA35-BFD11E17EC1D}" type="parTrans" cxnId="{ECD4EFAE-E51B-4E52-BD33-76D46899B251}">
      <dgm:prSet/>
      <dgm:spPr/>
      <dgm:t>
        <a:bodyPr/>
        <a:lstStyle/>
        <a:p>
          <a:endParaRPr lang="en-US"/>
        </a:p>
      </dgm:t>
    </dgm:pt>
    <dgm:pt modelId="{60C6D542-4A49-4097-9A42-C6B433C30FFE}" type="sibTrans" cxnId="{ECD4EFAE-E51B-4E52-BD33-76D46899B251}">
      <dgm:prSet/>
      <dgm:spPr/>
      <dgm:t>
        <a:bodyPr/>
        <a:lstStyle/>
        <a:p>
          <a:endParaRPr lang="en-US"/>
        </a:p>
      </dgm:t>
    </dgm:pt>
    <dgm:pt modelId="{A7098DC0-2CAC-48D6-A705-6CFD7463BDF3}">
      <dgm:prSet/>
      <dgm:spPr/>
      <dgm:t>
        <a:bodyPr/>
        <a:lstStyle/>
        <a:p>
          <a:r>
            <a:rPr lang="en-US" b="1"/>
            <a:t>Standing up to Emerging Diseases (4 hours)</a:t>
          </a:r>
          <a:endParaRPr lang="en-US"/>
        </a:p>
      </dgm:t>
    </dgm:pt>
    <dgm:pt modelId="{0531AF88-2E1D-49AB-BFB8-A691C7F7BE1A}" type="parTrans" cxnId="{45BDAEB6-C688-4475-A5E8-6FEF5789FF8F}">
      <dgm:prSet/>
      <dgm:spPr/>
      <dgm:t>
        <a:bodyPr/>
        <a:lstStyle/>
        <a:p>
          <a:endParaRPr lang="en-US"/>
        </a:p>
      </dgm:t>
    </dgm:pt>
    <dgm:pt modelId="{482D936C-DCAD-40F1-B83D-DFAEAF8E443F}" type="sibTrans" cxnId="{45BDAEB6-C688-4475-A5E8-6FEF5789FF8F}">
      <dgm:prSet/>
      <dgm:spPr/>
      <dgm:t>
        <a:bodyPr/>
        <a:lstStyle/>
        <a:p>
          <a:endParaRPr lang="en-US"/>
        </a:p>
      </dgm:t>
    </dgm:pt>
    <dgm:pt modelId="{4CF78FAA-D5FD-4000-A580-48BA1F88125B}" type="pres">
      <dgm:prSet presAssocID="{5B40F0BB-D683-41DE-9BA9-3F7C16C9ABF2}" presName="Name0" presStyleCnt="0">
        <dgm:presLayoutVars>
          <dgm:dir/>
          <dgm:resizeHandles val="exact"/>
        </dgm:presLayoutVars>
      </dgm:prSet>
      <dgm:spPr/>
    </dgm:pt>
    <dgm:pt modelId="{A307BF35-8A01-4C1E-A596-E7AEE789D87F}" type="pres">
      <dgm:prSet presAssocID="{BC238CC6-8288-4557-A57C-9F58B3C0409D}" presName="node" presStyleLbl="node1" presStyleIdx="0" presStyleCnt="3">
        <dgm:presLayoutVars>
          <dgm:bulletEnabled val="1"/>
        </dgm:presLayoutVars>
      </dgm:prSet>
      <dgm:spPr/>
    </dgm:pt>
    <dgm:pt modelId="{BA190AF2-4100-4CD4-8230-DEC5974B47C9}" type="pres">
      <dgm:prSet presAssocID="{8D804551-7E26-4669-870A-07FBBADF5100}" presName="sibTrans" presStyleLbl="sibTrans1D1" presStyleIdx="0" presStyleCnt="2"/>
      <dgm:spPr/>
    </dgm:pt>
    <dgm:pt modelId="{071F4A18-464F-4A23-8750-8B3CF2826F10}" type="pres">
      <dgm:prSet presAssocID="{8D804551-7E26-4669-870A-07FBBADF5100}" presName="connectorText" presStyleLbl="sibTrans1D1" presStyleIdx="0" presStyleCnt="2"/>
      <dgm:spPr/>
    </dgm:pt>
    <dgm:pt modelId="{B5082314-2470-4421-A163-776D5A77B6FA}" type="pres">
      <dgm:prSet presAssocID="{301A7CAC-3CE6-4105-B253-A58C7BA25357}" presName="node" presStyleLbl="node1" presStyleIdx="1" presStyleCnt="3">
        <dgm:presLayoutVars>
          <dgm:bulletEnabled val="1"/>
        </dgm:presLayoutVars>
      </dgm:prSet>
      <dgm:spPr/>
    </dgm:pt>
    <dgm:pt modelId="{435E212A-BDF5-42CC-B681-2240A252A8BD}" type="pres">
      <dgm:prSet presAssocID="{0E5A6F0E-5FAC-40E4-8136-D1F167A18A32}" presName="sibTrans" presStyleLbl="sibTrans1D1" presStyleIdx="1" presStyleCnt="2"/>
      <dgm:spPr/>
    </dgm:pt>
    <dgm:pt modelId="{3CE0DF57-212D-4630-98D6-84E04ABB2763}" type="pres">
      <dgm:prSet presAssocID="{0E5A6F0E-5FAC-40E4-8136-D1F167A18A32}" presName="connectorText" presStyleLbl="sibTrans1D1" presStyleIdx="1" presStyleCnt="2"/>
      <dgm:spPr/>
    </dgm:pt>
    <dgm:pt modelId="{D9EA9C2D-FFE1-456C-BCA4-1B503908F518}" type="pres">
      <dgm:prSet presAssocID="{80B1834D-32DE-4549-85CA-B639380FE9CE}" presName="node" presStyleLbl="node1" presStyleIdx="2" presStyleCnt="3">
        <dgm:presLayoutVars>
          <dgm:bulletEnabled val="1"/>
        </dgm:presLayoutVars>
      </dgm:prSet>
      <dgm:spPr/>
    </dgm:pt>
  </dgm:ptLst>
  <dgm:cxnLst>
    <dgm:cxn modelId="{62591301-489B-4C83-9E78-55E34260710E}" type="presOf" srcId="{8D804551-7E26-4669-870A-07FBBADF5100}" destId="{BA190AF2-4100-4CD4-8230-DEC5974B47C9}" srcOrd="0" destOrd="0" presId="urn:microsoft.com/office/officeart/2016/7/layout/RepeatingBendingProcessNew"/>
    <dgm:cxn modelId="{E6857B05-A15C-47EC-9927-6723A93B4072}" type="presOf" srcId="{80B1834D-32DE-4549-85CA-B639380FE9CE}" destId="{D9EA9C2D-FFE1-456C-BCA4-1B503908F518}" srcOrd="0" destOrd="0" presId="urn:microsoft.com/office/officeart/2016/7/layout/RepeatingBendingProcessNew"/>
    <dgm:cxn modelId="{4B64091E-B404-4A98-87BE-7C92404D6C19}" type="presOf" srcId="{0E5A6F0E-5FAC-40E4-8136-D1F167A18A32}" destId="{3CE0DF57-212D-4630-98D6-84E04ABB2763}" srcOrd="1" destOrd="0" presId="urn:microsoft.com/office/officeart/2016/7/layout/RepeatingBendingProcessNew"/>
    <dgm:cxn modelId="{8DBD3940-378C-4463-A050-D806559743EC}" type="presOf" srcId="{41A56A60-717D-40A6-B6CA-1C2D5009C0B9}" destId="{D9EA9C2D-FFE1-456C-BCA4-1B503908F518}" srcOrd="0" destOrd="1" presId="urn:microsoft.com/office/officeart/2016/7/layout/RepeatingBendingProcessNew"/>
    <dgm:cxn modelId="{F50AE762-4B8B-4EAD-8EEF-59D4F3A036CE}" srcId="{301A7CAC-3CE6-4105-B253-A58C7BA25357}" destId="{1A9DACE1-69EC-4639-A0EE-41F9F9135D0B}" srcOrd="0" destOrd="0" parTransId="{4C005BEA-CBDE-4817-8306-C63EE479701B}" sibTransId="{710DDB35-804F-45F9-94D3-C36CCE1B411F}"/>
    <dgm:cxn modelId="{6001F543-0E20-4CC2-88C8-323ED4F91220}" type="presOf" srcId="{A7098DC0-2CAC-48D6-A705-6CFD7463BDF3}" destId="{D9EA9C2D-FFE1-456C-BCA4-1B503908F518}" srcOrd="0" destOrd="2" presId="urn:microsoft.com/office/officeart/2016/7/layout/RepeatingBendingProcessNew"/>
    <dgm:cxn modelId="{767D2945-C5EB-45D6-997E-073C592A512E}" srcId="{5B40F0BB-D683-41DE-9BA9-3F7C16C9ABF2}" destId="{BC238CC6-8288-4557-A57C-9F58B3C0409D}" srcOrd="0" destOrd="0" parTransId="{10B97DF0-7777-45DF-981D-D9DBBE68ED9F}" sibTransId="{8D804551-7E26-4669-870A-07FBBADF5100}"/>
    <dgm:cxn modelId="{9146D76D-2C0D-4A2C-B3A0-61664E63A653}" type="presOf" srcId="{BC238CC6-8288-4557-A57C-9F58B3C0409D}" destId="{A307BF35-8A01-4C1E-A596-E7AEE789D87F}" srcOrd="0" destOrd="0" presId="urn:microsoft.com/office/officeart/2016/7/layout/RepeatingBendingProcessNew"/>
    <dgm:cxn modelId="{3681DB59-1F79-429C-9E58-CE109804D832}" srcId="{5B40F0BB-D683-41DE-9BA9-3F7C16C9ABF2}" destId="{301A7CAC-3CE6-4105-B253-A58C7BA25357}" srcOrd="1" destOrd="0" parTransId="{3E07590E-EBB9-4F38-B32E-D86E7783E7C2}" sibTransId="{0E5A6F0E-5FAC-40E4-8136-D1F167A18A32}"/>
    <dgm:cxn modelId="{2708037C-9003-4340-8FE3-3B5E4CDBE6D0}" type="presOf" srcId="{8D804551-7E26-4669-870A-07FBBADF5100}" destId="{071F4A18-464F-4A23-8750-8B3CF2826F10}" srcOrd="1" destOrd="0" presId="urn:microsoft.com/office/officeart/2016/7/layout/RepeatingBendingProcessNew"/>
    <dgm:cxn modelId="{6D053A81-47DF-4A7C-972F-BF9781647FC1}" srcId="{301A7CAC-3CE6-4105-B253-A58C7BA25357}" destId="{C4626695-9BE8-4655-BD9C-E553E10EA8DD}" srcOrd="1" destOrd="0" parTransId="{34F652FA-EF72-4429-A648-CFA34A92793F}" sibTransId="{54895153-BC3C-4BE6-AEA6-C2B26C8EBCE1}"/>
    <dgm:cxn modelId="{4684E293-1FD7-4509-86E4-381752B1102B}" type="presOf" srcId="{1A9DACE1-69EC-4639-A0EE-41F9F9135D0B}" destId="{B5082314-2470-4421-A163-776D5A77B6FA}" srcOrd="0" destOrd="1" presId="urn:microsoft.com/office/officeart/2016/7/layout/RepeatingBendingProcessNew"/>
    <dgm:cxn modelId="{FAD196A9-3A60-4F4E-A5EE-8DF4F409A734}" type="presOf" srcId="{C4626695-9BE8-4655-BD9C-E553E10EA8DD}" destId="{B5082314-2470-4421-A163-776D5A77B6FA}" srcOrd="0" destOrd="2" presId="urn:microsoft.com/office/officeart/2016/7/layout/RepeatingBendingProcessNew"/>
    <dgm:cxn modelId="{ECD4EFAE-E51B-4E52-BD33-76D46899B251}" srcId="{80B1834D-32DE-4549-85CA-B639380FE9CE}" destId="{41A56A60-717D-40A6-B6CA-1C2D5009C0B9}" srcOrd="0" destOrd="0" parTransId="{049EBF57-5828-4B67-BA35-BFD11E17EC1D}" sibTransId="{60C6D542-4A49-4097-9A42-C6B433C30FFE}"/>
    <dgm:cxn modelId="{45BDAEB6-C688-4475-A5E8-6FEF5789FF8F}" srcId="{80B1834D-32DE-4549-85CA-B639380FE9CE}" destId="{A7098DC0-2CAC-48D6-A705-6CFD7463BDF3}" srcOrd="1" destOrd="0" parTransId="{0531AF88-2E1D-49AB-BFB8-A691C7F7BE1A}" sibTransId="{482D936C-DCAD-40F1-B83D-DFAEAF8E443F}"/>
    <dgm:cxn modelId="{3C3271BD-D67E-4D20-BD7C-49F8026CAB60}" type="presOf" srcId="{5B40F0BB-D683-41DE-9BA9-3F7C16C9ABF2}" destId="{4CF78FAA-D5FD-4000-A580-48BA1F88125B}" srcOrd="0" destOrd="0" presId="urn:microsoft.com/office/officeart/2016/7/layout/RepeatingBendingProcessNew"/>
    <dgm:cxn modelId="{05C8E9CC-D7D2-4B57-B7C9-F04F42B3AC11}" type="presOf" srcId="{0E5A6F0E-5FAC-40E4-8136-D1F167A18A32}" destId="{435E212A-BDF5-42CC-B681-2240A252A8BD}" srcOrd="0" destOrd="0" presId="urn:microsoft.com/office/officeart/2016/7/layout/RepeatingBendingProcessNew"/>
    <dgm:cxn modelId="{F1B2BADB-851E-4174-9845-8F222F90857F}" srcId="{5B40F0BB-D683-41DE-9BA9-3F7C16C9ABF2}" destId="{80B1834D-32DE-4549-85CA-B639380FE9CE}" srcOrd="2" destOrd="0" parTransId="{A61B9524-2C49-4804-8D76-91A60C9A470F}" sibTransId="{A3DFEC13-E1BD-4C33-BE0D-528B6769AB93}"/>
    <dgm:cxn modelId="{9CC049ED-8AAA-4075-8E5E-14CC0EA58417}" type="presOf" srcId="{301A7CAC-3CE6-4105-B253-A58C7BA25357}" destId="{B5082314-2470-4421-A163-776D5A77B6FA}" srcOrd="0" destOrd="0" presId="urn:microsoft.com/office/officeart/2016/7/layout/RepeatingBendingProcessNew"/>
    <dgm:cxn modelId="{3ED89250-2B3B-412A-9EF8-B1677E9039E9}" type="presParOf" srcId="{4CF78FAA-D5FD-4000-A580-48BA1F88125B}" destId="{A307BF35-8A01-4C1E-A596-E7AEE789D87F}" srcOrd="0" destOrd="0" presId="urn:microsoft.com/office/officeart/2016/7/layout/RepeatingBendingProcessNew"/>
    <dgm:cxn modelId="{08410AB7-4428-43BA-8975-DAC933C05CF9}" type="presParOf" srcId="{4CF78FAA-D5FD-4000-A580-48BA1F88125B}" destId="{BA190AF2-4100-4CD4-8230-DEC5974B47C9}" srcOrd="1" destOrd="0" presId="urn:microsoft.com/office/officeart/2016/7/layout/RepeatingBendingProcessNew"/>
    <dgm:cxn modelId="{1D13F819-64C3-4D0C-A432-2CA87E0AB14A}" type="presParOf" srcId="{BA190AF2-4100-4CD4-8230-DEC5974B47C9}" destId="{071F4A18-464F-4A23-8750-8B3CF2826F10}" srcOrd="0" destOrd="0" presId="urn:microsoft.com/office/officeart/2016/7/layout/RepeatingBendingProcessNew"/>
    <dgm:cxn modelId="{7B221D88-0D21-49DB-BDC0-BD6131D4E82F}" type="presParOf" srcId="{4CF78FAA-D5FD-4000-A580-48BA1F88125B}" destId="{B5082314-2470-4421-A163-776D5A77B6FA}" srcOrd="2" destOrd="0" presId="urn:microsoft.com/office/officeart/2016/7/layout/RepeatingBendingProcessNew"/>
    <dgm:cxn modelId="{960C60F8-43D7-4A74-A42E-11CE65FEB32F}" type="presParOf" srcId="{4CF78FAA-D5FD-4000-A580-48BA1F88125B}" destId="{435E212A-BDF5-42CC-B681-2240A252A8BD}" srcOrd="3" destOrd="0" presId="urn:microsoft.com/office/officeart/2016/7/layout/RepeatingBendingProcessNew"/>
    <dgm:cxn modelId="{492FD82F-D6A6-4EC6-95BE-37FA4382925B}" type="presParOf" srcId="{435E212A-BDF5-42CC-B681-2240A252A8BD}" destId="{3CE0DF57-212D-4630-98D6-84E04ABB2763}" srcOrd="0" destOrd="0" presId="urn:microsoft.com/office/officeart/2016/7/layout/RepeatingBendingProcessNew"/>
    <dgm:cxn modelId="{AF33EEC3-0AAF-42E9-96D3-7FE83719EA36}" type="presParOf" srcId="{4CF78FAA-D5FD-4000-A580-48BA1F88125B}" destId="{D9EA9C2D-FFE1-456C-BCA4-1B503908F518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90AF2-4100-4CD4-8230-DEC5974B47C9}">
      <dsp:nvSpPr>
        <dsp:cNvPr id="0" name=""/>
        <dsp:cNvSpPr/>
      </dsp:nvSpPr>
      <dsp:spPr>
        <a:xfrm>
          <a:off x="3128983" y="1847562"/>
          <a:ext cx="6875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5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4815" y="1889691"/>
        <a:ext cx="35908" cy="7181"/>
      </dsp:txXfrm>
    </dsp:sp>
    <dsp:sp modelId="{A307BF35-8A01-4C1E-A596-E7AEE789D87F}">
      <dsp:nvSpPr>
        <dsp:cNvPr id="0" name=""/>
        <dsp:cNvSpPr/>
      </dsp:nvSpPr>
      <dsp:spPr>
        <a:xfrm>
          <a:off x="8294" y="956535"/>
          <a:ext cx="3122488" cy="1873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05" tIns="160605" rIns="153005" bIns="16060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Learn  &amp;  Earn  CE:</a:t>
          </a:r>
          <a:endParaRPr lang="en-US" sz="1700" kern="1200"/>
        </a:p>
      </dsp:txBody>
      <dsp:txXfrm>
        <a:off x="8294" y="956535"/>
        <a:ext cx="3122488" cy="1873493"/>
      </dsp:txXfrm>
    </dsp:sp>
    <dsp:sp modelId="{435E212A-BDF5-42CC-B681-2240A252A8BD}">
      <dsp:nvSpPr>
        <dsp:cNvPr id="0" name=""/>
        <dsp:cNvSpPr/>
      </dsp:nvSpPr>
      <dsp:spPr>
        <a:xfrm>
          <a:off x="6969644" y="1847562"/>
          <a:ext cx="6875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7572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95476" y="1889691"/>
        <a:ext cx="35908" cy="7181"/>
      </dsp:txXfrm>
    </dsp:sp>
    <dsp:sp modelId="{B5082314-2470-4421-A163-776D5A77B6FA}">
      <dsp:nvSpPr>
        <dsp:cNvPr id="0" name=""/>
        <dsp:cNvSpPr/>
      </dsp:nvSpPr>
      <dsp:spPr>
        <a:xfrm>
          <a:off x="3848955" y="956535"/>
          <a:ext cx="3122488" cy="1873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05" tIns="160605" rIns="153005" bIns="16060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Dr. Dan Ward: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Using New Improved Dental Materials for Simplified and Predictable Clinical Success         (4 hours)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Creating Beautiful Smiles by Design (2 hours)</a:t>
          </a:r>
          <a:endParaRPr lang="en-US" sz="1300" kern="1200"/>
        </a:p>
      </dsp:txBody>
      <dsp:txXfrm>
        <a:off x="3848955" y="956535"/>
        <a:ext cx="3122488" cy="1873493"/>
      </dsp:txXfrm>
    </dsp:sp>
    <dsp:sp modelId="{D9EA9C2D-FFE1-456C-BCA4-1B503908F518}">
      <dsp:nvSpPr>
        <dsp:cNvPr id="0" name=""/>
        <dsp:cNvSpPr/>
      </dsp:nvSpPr>
      <dsp:spPr>
        <a:xfrm>
          <a:off x="7689616" y="956535"/>
          <a:ext cx="3122488" cy="18734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005" tIns="160605" rIns="153005" bIns="160605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Nancy Dewhirst RDH,BS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Ergonomics: The Art of Protective Positioning (2 hours, clinic)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/>
            <a:t>Standing up to Emerging Diseases (4 hours)</a:t>
          </a:r>
          <a:endParaRPr lang="en-US" sz="1300" kern="1200"/>
        </a:p>
      </dsp:txBody>
      <dsp:txXfrm>
        <a:off x="7689616" y="956535"/>
        <a:ext cx="3122488" cy="1873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2701-2C80-489E-A152-5DD5CB3C043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D4C4C-FD38-494C-A710-F4E76B076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9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4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ineraries.thejourneyglobe.com/Itinerary/Landing/C55ACD23-CD57-BD29-328D-3AEECF4CB42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eytheglobe.com/" TargetMode="External"/><Relationship Id="rId2" Type="http://schemas.openxmlformats.org/officeDocument/2006/relationships/hyperlink" Target="mailto:info@journeytheglob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05B7B068-8178-428D-927D-52BF95F4A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rd of cattle standing on top of a grass covered field&#10;&#10;Description generated with high confidence">
            <a:extLst>
              <a:ext uri="{FF2B5EF4-FFF2-40B4-BE49-F238E27FC236}">
                <a16:creationId xmlns:a16="http://schemas.microsoft.com/office/drawing/2014/main" id="{FA8612C6-4381-4AFB-8DE7-7EE689A3A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33" r="-2" b="712"/>
          <a:stretch/>
        </p:blipFill>
        <p:spPr>
          <a:xfrm>
            <a:off x="681727" y="712832"/>
            <a:ext cx="10820290" cy="3478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28" y="4190993"/>
            <a:ext cx="10688312" cy="875682"/>
          </a:xfrm>
        </p:spPr>
        <p:txBody>
          <a:bodyPr>
            <a:normAutofit/>
          </a:bodyPr>
          <a:lstStyle/>
          <a:p>
            <a:r>
              <a:rPr lang="en-US" sz="2400" dirty="0"/>
              <a:t>Take  an  </a:t>
            </a:r>
            <a:r>
              <a:rPr lang="en-US" sz="2400" dirty="0" err="1"/>
              <a:t>african</a:t>
            </a:r>
            <a:r>
              <a:rPr lang="en-US" sz="2400" dirty="0"/>
              <a:t>  safari  </a:t>
            </a:r>
            <a:br>
              <a:rPr lang="en-US" sz="2400" dirty="0"/>
            </a:br>
            <a:r>
              <a:rPr lang="en-US" sz="2400" dirty="0"/>
              <a:t>August 18 – 27,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20267"/>
            <a:ext cx="10820400" cy="694266"/>
          </a:xfrm>
        </p:spPr>
        <p:txBody>
          <a:bodyPr>
            <a:normAutofit/>
          </a:bodyPr>
          <a:lstStyle/>
          <a:p>
            <a:r>
              <a:rPr lang="en-US" sz="1800" dirty="0"/>
              <a:t>Witness  the  great  migrations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55A63-790B-4990-9647-D22D2035ADB0}"/>
              </a:ext>
            </a:extLst>
          </p:cNvPr>
          <p:cNvSpPr txBox="1"/>
          <p:nvPr/>
        </p:nvSpPr>
        <p:spPr>
          <a:xfrm>
            <a:off x="5756223" y="4190993"/>
            <a:ext cx="589862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Visit:</a:t>
            </a:r>
          </a:p>
          <a:p>
            <a:pPr lvl="0"/>
            <a:endParaRPr lang="en-US" sz="2800" dirty="0"/>
          </a:p>
          <a:p>
            <a:pPr lvl="1"/>
            <a:r>
              <a:rPr lang="en-US" b="1" dirty="0"/>
              <a:t>Nairobi, </a:t>
            </a:r>
            <a:r>
              <a:rPr lang="en-US" b="1" dirty="0" err="1"/>
              <a:t>Ol</a:t>
            </a:r>
            <a:r>
              <a:rPr lang="en-US" b="1" dirty="0"/>
              <a:t> Pejeta Conservancy, </a:t>
            </a:r>
            <a:r>
              <a:rPr lang="en-US" b="1" dirty="0" err="1"/>
              <a:t>Masai</a:t>
            </a:r>
            <a:r>
              <a:rPr lang="en-US" b="1" dirty="0"/>
              <a:t> Mara National Reserve, Central Serengeti, </a:t>
            </a:r>
            <a:r>
              <a:rPr lang="en-US" b="1" dirty="0" err="1"/>
              <a:t>Ngorongoro</a:t>
            </a:r>
            <a:r>
              <a:rPr lang="en-US" b="1" dirty="0"/>
              <a:t> Crater, Lake </a:t>
            </a:r>
            <a:r>
              <a:rPr lang="en-US" b="1" dirty="0" err="1"/>
              <a:t>Manyara</a:t>
            </a:r>
            <a:r>
              <a:rPr lang="en-US" b="1" dirty="0"/>
              <a:t> National Park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26D50-31C4-4604-920D-33EF76813361}"/>
              </a:ext>
            </a:extLst>
          </p:cNvPr>
          <p:cNvSpPr txBox="1"/>
          <p:nvPr/>
        </p:nvSpPr>
        <p:spPr>
          <a:xfrm>
            <a:off x="307298" y="6214533"/>
            <a:ext cx="115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http://itineraries.thejourneyglobe.com/Itinerary/Landing/C55ACD23-CD57-BD29-328D-3AEECF4CB42C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BA1B667-1542-4631-929E-714A41E9E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359BA665-866B-4988-8C5D-0B272F82BF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>
          <a:xfrm>
            <a:off x="0" y="4767552"/>
            <a:ext cx="12192000" cy="209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71908"/>
            <a:ext cx="10820400" cy="1293028"/>
          </a:xfrm>
        </p:spPr>
        <p:txBody>
          <a:bodyPr>
            <a:normAutofit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Go  on  Safari,  &amp;  learn  </a:t>
            </a:r>
          </a:p>
        </p:txBody>
      </p:sp>
      <p:graphicFrame>
        <p:nvGraphicFramePr>
          <p:cNvPr id="20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53804"/>
              </p:ext>
            </p:extLst>
          </p:nvPr>
        </p:nvGraphicFramePr>
        <p:xfrm>
          <a:off x="685800" y="476250"/>
          <a:ext cx="10820400" cy="378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69DB91-27C6-4F62-9F03-781FF3D1F54F}"/>
              </a:ext>
            </a:extLst>
          </p:cNvPr>
          <p:cNvSpPr txBox="1"/>
          <p:nvPr/>
        </p:nvSpPr>
        <p:spPr>
          <a:xfrm>
            <a:off x="685800" y="3867462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Visit:</a:t>
            </a:r>
          </a:p>
          <a:p>
            <a:r>
              <a:rPr lang="en-US" dirty="0"/>
              <a:t>http://www.journeytheglobe.com/?Region=Africa&amp;Country=Kenya&amp;Package=Dental-Group</a:t>
            </a:r>
          </a:p>
        </p:txBody>
      </p:sp>
    </p:spTree>
    <p:extLst>
      <p:ext uri="{BB962C8B-B14F-4D97-AF65-F5344CB8AC3E}">
        <p14:creationId xmlns:p14="http://schemas.microsoft.com/office/powerpoint/2010/main" val="1845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9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EC3BBC63-DC19-41B8-AB81-E30CC21AEB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7" name="Picture 21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387CAEF2-F22C-4F37-B4E4-C70558C0BC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DF2D01C-5CF9-4B15-A892-30697AEC3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7058AA-32F4-4742-B1B0-88DB21689F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erd of zebra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457CF87D-3567-4648-A948-567605677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33" r="12173" b="-3"/>
          <a:stretch/>
        </p:blipFill>
        <p:spPr>
          <a:xfrm>
            <a:off x="471999" y="488844"/>
            <a:ext cx="3763204" cy="3526040"/>
          </a:xfrm>
          <a:prstGeom prst="rect">
            <a:avLst/>
          </a:prstGeom>
        </p:spPr>
      </p:pic>
      <p:pic>
        <p:nvPicPr>
          <p:cNvPr id="6" name="Picture 5" descr="A elephant that is standing in the grass&#10;&#10;Description generated with very high confidence">
            <a:extLst>
              <a:ext uri="{FF2B5EF4-FFF2-40B4-BE49-F238E27FC236}">
                <a16:creationId xmlns:a16="http://schemas.microsoft.com/office/drawing/2014/main" id="{022B1883-E157-4FE2-9002-9D95BAC95C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27" r="28353" b="2"/>
          <a:stretch/>
        </p:blipFill>
        <p:spPr>
          <a:xfrm>
            <a:off x="4401832" y="2669286"/>
            <a:ext cx="3060318" cy="3709330"/>
          </a:xfrm>
          <a:prstGeom prst="rect">
            <a:avLst/>
          </a:prstGeom>
        </p:spPr>
      </p:pic>
      <p:sp>
        <p:nvSpPr>
          <p:cNvPr id="28" name="Round Single Corner Rectangle 16">
            <a:extLst>
              <a:ext uri="{FF2B5EF4-FFF2-40B4-BE49-F238E27FC236}">
                <a16:creationId xmlns:a16="http://schemas.microsoft.com/office/drawing/2014/main" id="{24021E8D-5E17-4D2F-8DD8-CB59501956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Single Corner Rectangle 17">
            <a:extLst>
              <a:ext uri="{FF2B5EF4-FFF2-40B4-BE49-F238E27FC236}">
                <a16:creationId xmlns:a16="http://schemas.microsoft.com/office/drawing/2014/main" id="{7DC42F66-81D5-4D45-9058-31DB091626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25872-2A60-4735-BEDE-3C2F7F63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407" y="673241"/>
            <a:ext cx="5191593" cy="2901914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 err="1"/>
              <a:t>Ol</a:t>
            </a:r>
            <a:r>
              <a:rPr lang="en-US" sz="4800" dirty="0"/>
              <a:t> Pejeta Conservancy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34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3BBC63-DC19-41B8-AB81-E30CC21AEB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7CAEF2-F22C-4F37-B4E4-C70558C0BC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F2D01C-5CF9-4B15-A892-30697AEC3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058AA-32F4-4742-B1B0-88DB21689F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ign in a field&#10;&#10;Description generated with very high confidence">
            <a:extLst>
              <a:ext uri="{FF2B5EF4-FFF2-40B4-BE49-F238E27FC236}">
                <a16:creationId xmlns:a16="http://schemas.microsoft.com/office/drawing/2014/main" id="{1E71FD25-1D73-4A56-9DF3-07F17241E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895"/>
          <a:stretch/>
        </p:blipFill>
        <p:spPr>
          <a:xfrm>
            <a:off x="471999" y="488844"/>
            <a:ext cx="3763204" cy="3526040"/>
          </a:xfrm>
          <a:prstGeom prst="rect">
            <a:avLst/>
          </a:prstGeom>
        </p:spPr>
      </p:pic>
      <p:pic>
        <p:nvPicPr>
          <p:cNvPr id="4" name="Picture 3" descr="A herd of zebra grazing on a lush green field&#10;&#10;Description generated with very high confidence">
            <a:extLst>
              <a:ext uri="{FF2B5EF4-FFF2-40B4-BE49-F238E27FC236}">
                <a16:creationId xmlns:a16="http://schemas.microsoft.com/office/drawing/2014/main" id="{B325D462-6F38-4892-879A-35FCBC4E3A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07" r="773" b="2"/>
          <a:stretch/>
        </p:blipFill>
        <p:spPr>
          <a:xfrm>
            <a:off x="4401832" y="2669286"/>
            <a:ext cx="3060318" cy="3709330"/>
          </a:xfrm>
          <a:prstGeom prst="rect">
            <a:avLst/>
          </a:prstGeom>
        </p:spPr>
      </p:pic>
      <p:sp>
        <p:nvSpPr>
          <p:cNvPr id="19" name="Round Single Corner Rectangle 16">
            <a:extLst>
              <a:ext uri="{FF2B5EF4-FFF2-40B4-BE49-F238E27FC236}">
                <a16:creationId xmlns:a16="http://schemas.microsoft.com/office/drawing/2014/main" id="{24021E8D-5E17-4D2F-8DD8-CB59501956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17">
            <a:extLst>
              <a:ext uri="{FF2B5EF4-FFF2-40B4-BE49-F238E27FC236}">
                <a16:creationId xmlns:a16="http://schemas.microsoft.com/office/drawing/2014/main" id="{7DC42F66-81D5-4D45-9058-31DB091626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B08B6-68BC-4FAC-B108-F86447992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420" y="673240"/>
            <a:ext cx="3825381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 err="1"/>
              <a:t>Masai</a:t>
            </a:r>
            <a:r>
              <a:rPr lang="en-US" sz="4800" dirty="0"/>
              <a:t> Mara National Reserve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46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5">
            <a:extLst>
              <a:ext uri="{FF2B5EF4-FFF2-40B4-BE49-F238E27FC236}">
                <a16:creationId xmlns:a16="http://schemas.microsoft.com/office/drawing/2014/main" id="{35085FD1-965D-4283-9406-8871587C5B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6" name="Picture 27">
            <a:extLst>
              <a:ext uri="{FF2B5EF4-FFF2-40B4-BE49-F238E27FC236}">
                <a16:creationId xmlns:a16="http://schemas.microsoft.com/office/drawing/2014/main" id="{0C08D17D-D5A0-4C32-BF02-863DBA93B7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7" name="Rectangle 29">
            <a:extLst>
              <a:ext uri="{FF2B5EF4-FFF2-40B4-BE49-F238E27FC236}">
                <a16:creationId xmlns:a16="http://schemas.microsoft.com/office/drawing/2014/main" id="{AABCEBF8-2425-4766-8DDA-A3BD0D6D30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1">
            <a:extLst>
              <a:ext uri="{FF2B5EF4-FFF2-40B4-BE49-F238E27FC236}">
                <a16:creationId xmlns:a16="http://schemas.microsoft.com/office/drawing/2014/main" id="{36AFB967-97DB-42D3-BB49-B711F361CE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4" name="Picture 3" descr="A herd of cattle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1B1C6EBD-DF6D-4B2F-86CB-2C4EA7962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69" r="37127" b="-1"/>
          <a:stretch/>
        </p:blipFill>
        <p:spPr>
          <a:xfrm>
            <a:off x="-4740" y="2715766"/>
            <a:ext cx="7539395" cy="414223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69A6EF2-94D4-4D7B-996A-A26904309E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grass, outdoor, grazing, field&#10;&#10;Description generated with very high confidence">
            <a:extLst>
              <a:ext uri="{FF2B5EF4-FFF2-40B4-BE49-F238E27FC236}">
                <a16:creationId xmlns:a16="http://schemas.microsoft.com/office/drawing/2014/main" id="{74F378C4-B29F-45F4-8BB6-51FFA480D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1" r="5041" b="5"/>
          <a:stretch/>
        </p:blipFill>
        <p:spPr>
          <a:xfrm>
            <a:off x="20" y="-1"/>
            <a:ext cx="3721588" cy="2624327"/>
          </a:xfrm>
          <a:prstGeom prst="rect">
            <a:avLst/>
          </a:prstGeom>
        </p:spPr>
      </p:pic>
      <p:pic>
        <p:nvPicPr>
          <p:cNvPr id="6" name="Picture 5" descr="A baby elephant walking along a river next to a body of water&#10;&#10;Description generated with very high confidence">
            <a:extLst>
              <a:ext uri="{FF2B5EF4-FFF2-40B4-BE49-F238E27FC236}">
                <a16:creationId xmlns:a16="http://schemas.microsoft.com/office/drawing/2014/main" id="{7329F690-8549-443A-A74F-A2552DFEAB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71" r="5" b="5"/>
          <a:stretch/>
        </p:blipFill>
        <p:spPr>
          <a:xfrm>
            <a:off x="3829049" y="1"/>
            <a:ext cx="3705605" cy="2624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E4B21-3FE8-4849-8420-3DA52BF1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782" y="673240"/>
            <a:ext cx="3621019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Central Serengeti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17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5085FD1-965D-4283-9406-8871587C5B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08D17D-D5A0-4C32-BF02-863DBA93B7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ABCEBF8-2425-4766-8DDA-A3BD0D6D30F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AFB967-97DB-42D3-BB49-B711F361CE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4" name="Picture 3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1C16A321-084A-475D-9504-5733006F6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55" r="-3" b="892"/>
          <a:stretch/>
        </p:blipFill>
        <p:spPr>
          <a:xfrm>
            <a:off x="-4740" y="2715766"/>
            <a:ext cx="7539395" cy="41422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9A6EF2-94D4-4D7B-996A-A26904309E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eopard in the grass&#10;&#10;Description generated with very high confidence">
            <a:extLst>
              <a:ext uri="{FF2B5EF4-FFF2-40B4-BE49-F238E27FC236}">
                <a16:creationId xmlns:a16="http://schemas.microsoft.com/office/drawing/2014/main" id="{ECA86F0C-F23E-4CD1-8EAC-DFC431706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96"/>
          <a:stretch/>
        </p:blipFill>
        <p:spPr>
          <a:xfrm>
            <a:off x="20" y="-1"/>
            <a:ext cx="3721588" cy="2624327"/>
          </a:xfrm>
          <a:prstGeom prst="rect">
            <a:avLst/>
          </a:prstGeom>
        </p:spPr>
      </p:pic>
      <p:pic>
        <p:nvPicPr>
          <p:cNvPr id="6" name="Picture 5" descr="A person standing in front of a mountain&#10;&#10;Description generated with very high confidence">
            <a:extLst>
              <a:ext uri="{FF2B5EF4-FFF2-40B4-BE49-F238E27FC236}">
                <a16:creationId xmlns:a16="http://schemas.microsoft.com/office/drawing/2014/main" id="{5A2674B3-8E9F-481A-87F9-3BD4C0A705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576" b="5"/>
          <a:stretch/>
        </p:blipFill>
        <p:spPr>
          <a:xfrm>
            <a:off x="3829049" y="1"/>
            <a:ext cx="3705605" cy="2624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605F51-6F91-4457-B5C3-EA826F3B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58" y="673240"/>
            <a:ext cx="4493939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dirty="0" err="1"/>
              <a:t>Ngorongoro</a:t>
            </a:r>
            <a:r>
              <a:rPr lang="en-US" sz="4400" dirty="0"/>
              <a:t> Crater 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38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EC3BBC63-DC19-41B8-AB81-E30CC21AEB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8" name="Picture 27" descr="A picture containing sitting&#10;&#10;Description generated with high confidence">
            <a:extLst>
              <a:ext uri="{FF2B5EF4-FFF2-40B4-BE49-F238E27FC236}">
                <a16:creationId xmlns:a16="http://schemas.microsoft.com/office/drawing/2014/main" id="{387CAEF2-F22C-4F37-B4E4-C70558C0BC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D825F7A-CF63-4DBE-A675-53AFFCEBC5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FF7FAA-8D7B-48B1-BAE6-C92A114DB7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45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98F730-4F50-4FE8-B07E-BC69AAF762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house with a pool in front of a body of water&#10;&#10;Description generated with very high confidence">
            <a:extLst>
              <a:ext uri="{FF2B5EF4-FFF2-40B4-BE49-F238E27FC236}">
                <a16:creationId xmlns:a16="http://schemas.microsoft.com/office/drawing/2014/main" id="{B237B9AB-303F-41D9-9578-EFC0DA5B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352" b="-2"/>
          <a:stretch/>
        </p:blipFill>
        <p:spPr>
          <a:xfrm>
            <a:off x="20" y="10"/>
            <a:ext cx="4654275" cy="4206230"/>
          </a:xfrm>
          <a:prstGeom prst="rect">
            <a:avLst/>
          </a:prstGeom>
        </p:spPr>
      </p:pic>
      <p:pic>
        <p:nvPicPr>
          <p:cNvPr id="6" name="Picture 5" descr="An animal looking at the camera&#10;&#10;Description generated with very high confidence">
            <a:extLst>
              <a:ext uri="{FF2B5EF4-FFF2-40B4-BE49-F238E27FC236}">
                <a16:creationId xmlns:a16="http://schemas.microsoft.com/office/drawing/2014/main" id="{8E5EBDBB-F53E-4B35-A596-93EBF80A64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99" r="23167" b="2"/>
          <a:stretch/>
        </p:blipFill>
        <p:spPr>
          <a:xfrm>
            <a:off x="20" y="4206240"/>
            <a:ext cx="4649582" cy="2651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F7664-4B5F-41C7-8200-1350ADC2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Lake Manyara National Park</a:t>
            </a:r>
            <a:br>
              <a:rPr lang="en-US" sz="4800"/>
            </a:b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40614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656370-1E62-436B-9D60-F84B329C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02A05-914A-47E1-BE43-8E21F5DE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Jackie Bishop Martin</a:t>
            </a:r>
          </a:p>
          <a:p>
            <a:r>
              <a:rPr lang="en-US" dirty="0"/>
              <a:t>1-855-567-0280 </a:t>
            </a:r>
            <a:r>
              <a:rPr lang="en-US" dirty="0">
                <a:hlinkClick r:id="rId2"/>
              </a:rPr>
              <a:t>info@journeytheglobe.com</a:t>
            </a:r>
            <a:r>
              <a:rPr lang="en-US" dirty="0"/>
              <a:t> </a:t>
            </a:r>
            <a:r>
              <a:rPr lang="en-US" dirty="0" err="1"/>
              <a:t>jackie.bishop.martin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http://www.journeytheglobe.com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journeytheglobe.com</a:t>
            </a:r>
            <a:r>
              <a:rPr lang="en-US" dirty="0"/>
              <a:t>,  select Kenya  </a:t>
            </a:r>
          </a:p>
          <a:p>
            <a:pPr marL="0" indent="0">
              <a:buNone/>
            </a:pPr>
            <a:r>
              <a:rPr lang="en-US" dirty="0"/>
              <a:t>Or:  </a:t>
            </a:r>
            <a:r>
              <a:rPr lang="en-US"/>
              <a:t>direct  link =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http://www.journeytheglobe.com/?Region=Africa&amp;Country=Kenya&amp;Package=Dental-Group</a:t>
            </a:r>
          </a:p>
        </p:txBody>
      </p:sp>
    </p:spTree>
    <p:extLst>
      <p:ext uri="{BB962C8B-B14F-4D97-AF65-F5344CB8AC3E}">
        <p14:creationId xmlns:p14="http://schemas.microsoft.com/office/powerpoint/2010/main" val="36507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293</TotalTime>
  <Words>196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Take  an  african  safari   August 18 – 27, 2019</vt:lpstr>
      <vt:lpstr>  Go  on  Safari,  &amp;  learn  </vt:lpstr>
      <vt:lpstr>Ol Pejeta Conservancy  </vt:lpstr>
      <vt:lpstr>Masai Mara National Reserve </vt:lpstr>
      <vt:lpstr>Central Serengeti </vt:lpstr>
      <vt:lpstr>Ngorongoro Crater  </vt:lpstr>
      <vt:lpstr>Lake Manyara National Park </vt:lpstr>
      <vt:lpstr>More 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Nancy</cp:lastModifiedBy>
  <cp:revision>20</cp:revision>
  <dcterms:created xsi:type="dcterms:W3CDTF">2016-09-18T00:08:03Z</dcterms:created>
  <dcterms:modified xsi:type="dcterms:W3CDTF">2018-09-27T23:10:03Z</dcterms:modified>
</cp:coreProperties>
</file>